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4" r:id="rId3"/>
    <p:sldId id="257" r:id="rId4"/>
    <p:sldId id="258" r:id="rId5"/>
    <p:sldId id="262" r:id="rId6"/>
    <p:sldId id="270" r:id="rId7"/>
    <p:sldId id="263" r:id="rId8"/>
    <p:sldId id="275" r:id="rId9"/>
    <p:sldId id="276" r:id="rId10"/>
    <p:sldId id="277" r:id="rId11"/>
    <p:sldId id="273" r:id="rId12"/>
    <p:sldId id="264" r:id="rId13"/>
    <p:sldId id="26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B11B9C0-14C0-4CAE-8A6B-09EC0BF43BB5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7A5F257-C8AB-40DD-931C-974567A2C5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11B9C0-14C0-4CAE-8A6B-09EC0BF43BB5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A5F257-C8AB-40DD-931C-974567A2C5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11B9C0-14C0-4CAE-8A6B-09EC0BF43BB5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A5F257-C8AB-40DD-931C-974567A2C5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11B9C0-14C0-4CAE-8A6B-09EC0BF43BB5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A5F257-C8AB-40DD-931C-974567A2C50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11B9C0-14C0-4CAE-8A6B-09EC0BF43BB5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A5F257-C8AB-40DD-931C-974567A2C50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11B9C0-14C0-4CAE-8A6B-09EC0BF43BB5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A5F257-C8AB-40DD-931C-974567A2C50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11B9C0-14C0-4CAE-8A6B-09EC0BF43BB5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A5F257-C8AB-40DD-931C-974567A2C50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11B9C0-14C0-4CAE-8A6B-09EC0BF43BB5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A5F257-C8AB-40DD-931C-974567A2C50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11B9C0-14C0-4CAE-8A6B-09EC0BF43BB5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A5F257-C8AB-40DD-931C-974567A2C5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B11B9C0-14C0-4CAE-8A6B-09EC0BF43BB5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A5F257-C8AB-40DD-931C-974567A2C50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B11B9C0-14C0-4CAE-8A6B-09EC0BF43BB5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7A5F257-C8AB-40DD-931C-974567A2C50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B11B9C0-14C0-4CAE-8A6B-09EC0BF43BB5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7A5F257-C8AB-40DD-931C-974567A2C50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onduri-ue.ro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Grp="1" noChangeArrowheads="1"/>
          </p:cNvSpPr>
          <p:nvPr>
            <p:ph type="ctrTitle"/>
          </p:nvPr>
        </p:nvSpPr>
        <p:spPr bwMode="auto">
          <a:xfrm>
            <a:off x="0" y="1752601"/>
            <a:ext cx="9144000" cy="1829761"/>
          </a:xfrm>
          <a:prstGeom prst="rect">
            <a:avLst/>
          </a:prstGeom>
          <a:solidFill>
            <a:srgbClr val="99CCFF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>
            <a:lvl1pPr marL="342900" indent="-342900" eaLnBrk="0" hangingPunct="0">
              <a:defRPr sz="1300" b="1">
                <a:solidFill>
                  <a:srgbClr val="646464"/>
                </a:solidFill>
                <a:latin typeface="Arial" pitchFamily="34" charset="0"/>
              </a:defRPr>
            </a:lvl1pPr>
            <a:lvl2pPr marL="742950" indent="-285750" eaLnBrk="0" hangingPunct="0">
              <a:defRPr sz="1300" b="1">
                <a:solidFill>
                  <a:srgbClr val="646464"/>
                </a:solidFill>
                <a:latin typeface="Arial" pitchFamily="34" charset="0"/>
              </a:defRPr>
            </a:lvl2pPr>
            <a:lvl3pPr indent="-290513" eaLnBrk="0" hangingPunct="0">
              <a:defRPr sz="1300" b="1">
                <a:solidFill>
                  <a:srgbClr val="646464"/>
                </a:solidFill>
                <a:latin typeface="Arial" pitchFamily="34" charset="0"/>
              </a:defRPr>
            </a:lvl3pPr>
            <a:lvl4pPr marL="1600200" indent="-228600" eaLnBrk="0" hangingPunct="0">
              <a:defRPr sz="1300" b="1">
                <a:solidFill>
                  <a:srgbClr val="646464"/>
                </a:solidFill>
                <a:latin typeface="Arial" pitchFamily="34" charset="0"/>
              </a:defRPr>
            </a:lvl4pPr>
            <a:lvl5pPr marL="2057400" indent="-228600" eaLnBrk="0" hangingPunct="0">
              <a:defRPr sz="1300" b="1">
                <a:solidFill>
                  <a:srgbClr val="646464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rgbClr val="646464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rgbClr val="646464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rgbClr val="646464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300" b="1">
                <a:solidFill>
                  <a:srgbClr val="646464"/>
                </a:solidFill>
                <a:latin typeface="Arial" pitchFamily="34" charset="0"/>
              </a:defRPr>
            </a:lvl9pPr>
          </a:lstStyle>
          <a:p>
            <a:pPr lvl="2" algn="ctr" eaLnBrk="1" hangingPunct="1">
              <a:lnSpc>
                <a:spcPct val="85000"/>
              </a:lnSpc>
            </a:pPr>
            <a:r>
              <a:rPr lang="ro-RO" sz="3200" dirty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Programul Operațional Infrastructură Mare</a:t>
            </a:r>
          </a:p>
          <a:p>
            <a:pPr lvl="2" algn="ctr" eaLnBrk="1" hangingPunct="1">
              <a:lnSpc>
                <a:spcPct val="85000"/>
              </a:lnSpc>
            </a:pPr>
            <a:r>
              <a:rPr lang="ro-RO" sz="3200" dirty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2014-2020</a:t>
            </a:r>
            <a:endParaRPr lang="en-US" sz="3200" dirty="0">
              <a:solidFill>
                <a:srgbClr val="000000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4149079"/>
            <a:ext cx="7772400" cy="662231"/>
          </a:xfrm>
        </p:spPr>
        <p:txBody>
          <a:bodyPr>
            <a:normAutofit/>
          </a:bodyPr>
          <a:lstStyle/>
          <a:p>
            <a:pPr marR="0" eaLnBrk="1" hangingPunct="1">
              <a:lnSpc>
                <a:spcPct val="150000"/>
              </a:lnSpc>
              <a:spcBef>
                <a:spcPts val="1200"/>
              </a:spcBef>
            </a:pPr>
            <a:r>
              <a:rPr lang="en-US" altLang="ro-RO" sz="1400" b="1" i="1" dirty="0" smtClean="0">
                <a:solidFill>
                  <a:srgbClr val="000000"/>
                </a:solidFill>
                <a:latin typeface="Calibri" pitchFamily="34" charset="0"/>
              </a:rPr>
              <a:t>	   				</a:t>
            </a:r>
            <a:r>
              <a:rPr lang="vi-VN" altLang="ro-RO" sz="1400" b="1" i="1" dirty="0" smtClean="0">
                <a:solidFill>
                  <a:srgbClr val="000000"/>
                </a:solidFill>
                <a:latin typeface="Calibri" pitchFamily="34" charset="0"/>
              </a:rPr>
              <a:t>Ministerul Fondurilor Europen</a:t>
            </a:r>
            <a:r>
              <a:rPr lang="en-US" altLang="ro-RO" sz="1400" b="1" i="1" dirty="0" smtClean="0">
                <a:solidFill>
                  <a:srgbClr val="000000"/>
                </a:solidFill>
                <a:latin typeface="Calibri" pitchFamily="34" charset="0"/>
              </a:rPr>
              <a:t>e</a:t>
            </a:r>
            <a:r>
              <a:rPr lang="vi-VN" altLang="ro-RO" sz="1400" b="1" i="1" dirty="0" smtClean="0">
                <a:solidFill>
                  <a:srgbClr val="000000"/>
                </a:solidFill>
                <a:latin typeface="Calibri" pitchFamily="34" charset="0"/>
              </a:rPr>
              <a:t>	</a:t>
            </a:r>
          </a:p>
          <a:p>
            <a:pPr marR="0" eaLnBrk="1" hangingPunct="1">
              <a:lnSpc>
                <a:spcPct val="150000"/>
              </a:lnSpc>
              <a:spcBef>
                <a:spcPts val="1200"/>
              </a:spcBef>
            </a:pPr>
            <a:endParaRPr lang="ro-RO" altLang="ro-RO" sz="1600" b="1" i="1" dirty="0" smtClean="0">
              <a:solidFill>
                <a:srgbClr val="000000"/>
              </a:solidFill>
              <a:latin typeface="Calibri" pitchFamily="34" charset="0"/>
            </a:endParaRPr>
          </a:p>
        </p:txBody>
      </p:sp>
      <p:grpSp>
        <p:nvGrpSpPr>
          <p:cNvPr id="11" name="Canvas 5"/>
          <p:cNvGrpSpPr/>
          <p:nvPr/>
        </p:nvGrpSpPr>
        <p:grpSpPr>
          <a:xfrm>
            <a:off x="1763688" y="476697"/>
            <a:ext cx="5760640" cy="1080095"/>
            <a:chOff x="0" y="0"/>
            <a:chExt cx="4114800" cy="67373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4114800" cy="673735"/>
            </a:xfrm>
            <a:prstGeom prst="rect">
              <a:avLst/>
            </a:prstGeom>
            <a:noFill/>
            <a:ln>
              <a:noFill/>
            </a:ln>
          </p:spPr>
        </p:sp>
        <p:pic>
          <p:nvPicPr>
            <p:cNvPr id="13" name="Picture 1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14700" y="17780"/>
              <a:ext cx="800100" cy="638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13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1"/>
              <a:ext cx="961901" cy="6381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691056" y="3607"/>
              <a:ext cx="732688" cy="6381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427033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109728" indent="0">
              <a:buNone/>
            </a:pPr>
            <a:r>
              <a:rPr lang="ro-RO" b="1" i="1" dirty="0">
                <a:latin typeface="Calibri" panose="020F0502020204030204" pitchFamily="34" charset="0"/>
              </a:rPr>
              <a:t>6.4 Creşterea economiilor în consumul de energie primară produsă prin cogenerare de înaltă eficienţă</a:t>
            </a:r>
            <a:endParaRPr lang="en-US" dirty="0">
              <a:latin typeface="Calibri" panose="020F0502020204030204" pitchFamily="34" charset="0"/>
            </a:endParaRPr>
          </a:p>
          <a:p>
            <a:pPr marL="109728" indent="0">
              <a:buNone/>
            </a:pPr>
            <a:r>
              <a:rPr lang="ro-RO" b="1" i="1" dirty="0">
                <a:latin typeface="Calibri" panose="020F0502020204030204" pitchFamily="34" charset="0"/>
              </a:rPr>
              <a:t>Acțiuni</a:t>
            </a:r>
            <a:endParaRPr lang="en-US" b="1" dirty="0">
              <a:latin typeface="Calibri" panose="020F0502020204030204" pitchFamily="34" charset="0"/>
            </a:endParaRPr>
          </a:p>
          <a:p>
            <a:pPr lvl="0"/>
            <a:r>
              <a:rPr lang="ro-RO" dirty="0">
                <a:latin typeface="Calibri" panose="020F0502020204030204" pitchFamily="34" charset="0"/>
              </a:rPr>
              <a:t>Realizarea / modernizarea centralelor electrice de cogenerare de înaltă eficienţă (maximum 8 MWe) pe gaz natural şi biomasă la nivelul întreprinderilori</a:t>
            </a:r>
            <a:endParaRPr lang="en-US" dirty="0">
              <a:latin typeface="Calibri" panose="020F0502020204030204" pitchFamily="34" charset="0"/>
            </a:endParaRPr>
          </a:p>
          <a:p>
            <a:pPr lvl="0"/>
            <a:r>
              <a:rPr lang="ro-RO" dirty="0">
                <a:latin typeface="Calibri" panose="020F0502020204030204" pitchFamily="34" charset="0"/>
              </a:rPr>
              <a:t>Realizarea / modernizarea centralelor electrice de cogenerare de înaltă eficienţă care utilizează gaze reziduale provenite din procese industriale la nivelul întreprinderilor</a:t>
            </a:r>
            <a:endParaRPr lang="en-US" dirty="0">
              <a:latin typeface="Calibri" panose="020F0502020204030204" pitchFamily="34" charset="0"/>
            </a:endParaRPr>
          </a:p>
          <a:p>
            <a:pPr marL="109728" indent="0">
              <a:buNone/>
            </a:pPr>
            <a:r>
              <a:rPr lang="ro-RO" b="1" i="1" dirty="0">
                <a:latin typeface="Calibri" panose="020F0502020204030204" pitchFamily="34" charset="0"/>
              </a:rPr>
              <a:t>Potențiali beneficiari</a:t>
            </a:r>
            <a:endParaRPr lang="en-US" b="1" dirty="0">
              <a:latin typeface="Calibri" panose="020F0502020204030204" pitchFamily="34" charset="0"/>
            </a:endParaRPr>
          </a:p>
          <a:p>
            <a:pPr lvl="0"/>
            <a:r>
              <a:rPr lang="ro-RO" dirty="0">
                <a:latin typeface="Calibri" panose="020F0502020204030204" pitchFamily="34" charset="0"/>
              </a:rPr>
              <a:t>Societăţi comerciale din industrie / reprezentantul desemnat al unui parc industrial (administratorul parcului sau distribuitorul de energie al parcului) (codul CAEN urmează a fi definit prin Ghidul solicitantului), înregistrând consumuri de peste 200 tep/an, care pot dovedi condiţiile cerute proiectelor de cogenerare şi/sau care intenţionează să valorifice potenţialul termic al gazelor reziduale provenite din procese industriale şi care pot dovedi un necesar util de energie termică pentru procesele industriale cu o durată de minim 4.000-5.000 h/an</a:t>
            </a:r>
            <a:endParaRPr lang="en-US" dirty="0">
              <a:latin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o-RO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Energie curată și eficiență energetică (</a:t>
            </a:r>
            <a:r>
              <a:rPr lang="en-US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I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V</a:t>
            </a:r>
            <a:r>
              <a:rPr lang="ro-RO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40647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00000"/>
          </a:xfrm>
        </p:spPr>
        <p:txBody>
          <a:bodyPr>
            <a:normAutofit lnSpcReduction="10000"/>
          </a:bodyPr>
          <a:lstStyle/>
          <a:p>
            <a:pPr marL="395288" indent="-285750" algn="just">
              <a:buFont typeface="Wingdings" pitchFamily="2" charset="2"/>
              <a:buChar char="v"/>
            </a:pPr>
            <a:r>
              <a:rPr lang="ro-RO" sz="18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Principale obiective pentru 2023 </a:t>
            </a:r>
            <a:r>
              <a:rPr lang="ro-RO" sz="1800" dirty="0">
                <a:latin typeface="Calibri" pitchFamily="34" charset="0"/>
                <a:ea typeface="Calibri" pitchFamily="34" charset="0"/>
                <a:cs typeface="Calibri" pitchFamily="34" charset="0"/>
              </a:rPr>
              <a:t>la care POIM va contribui, relevante pentru </a:t>
            </a:r>
            <a:r>
              <a:rPr lang="ro-RO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AP6 </a:t>
            </a:r>
            <a:r>
              <a:rPr lang="ro-RO" sz="1800" dirty="0">
                <a:latin typeface="Calibri" pitchFamily="34" charset="0"/>
                <a:ea typeface="Calibri" pitchFamily="34" charset="0"/>
                <a:cs typeface="Calibri" pitchFamily="34" charset="0"/>
              </a:rPr>
              <a:t>sunt: </a:t>
            </a:r>
          </a:p>
          <a:p>
            <a:pPr marL="888619" lvl="2" indent="-285750" algn="just">
              <a:spcAft>
                <a:spcPts val="1200"/>
              </a:spcAft>
              <a:buClrTx/>
              <a:buFont typeface="Wingdings" pitchFamily="2" charset="2"/>
              <a:buChar char="Ø"/>
            </a:pPr>
            <a:r>
              <a:rPr lang="ro-RO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Creșterea p</a:t>
            </a:r>
            <a:r>
              <a:rPr lang="vi-VN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roducţi</a:t>
            </a:r>
            <a:r>
              <a:rPr lang="ro-RO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ei</a:t>
            </a:r>
            <a:r>
              <a:rPr lang="vi-VN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brut</a:t>
            </a:r>
            <a:r>
              <a:rPr lang="ro-RO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e</a:t>
            </a:r>
            <a:r>
              <a:rPr lang="vi-VN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vi-VN" sz="1800" dirty="0">
                <a:latin typeface="Calibri" pitchFamily="34" charset="0"/>
                <a:ea typeface="Calibri" pitchFamily="34" charset="0"/>
                <a:cs typeface="Calibri" pitchFamily="34" charset="0"/>
              </a:rPr>
              <a:t>de energie primară </a:t>
            </a:r>
            <a:r>
              <a:rPr lang="vi-VN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din </a:t>
            </a:r>
            <a:r>
              <a:rPr lang="vi-VN" sz="1800" dirty="0">
                <a:latin typeface="Calibri" pitchFamily="34" charset="0"/>
                <a:ea typeface="Calibri" pitchFamily="34" charset="0"/>
                <a:cs typeface="Calibri" pitchFamily="34" charset="0"/>
              </a:rPr>
              <a:t>surse regenerabile mai puţin </a:t>
            </a:r>
            <a:r>
              <a:rPr lang="vi-VN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exploatate</a:t>
            </a:r>
            <a:r>
              <a:rPr lang="ro-RO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:</a:t>
            </a:r>
            <a:endParaRPr lang="ro-RO" sz="18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1172083" lvl="3" indent="-285750" algn="just">
              <a:spcAft>
                <a:spcPts val="1200"/>
              </a:spcAft>
              <a:buClrTx/>
              <a:buFont typeface="Wingdings" pitchFamily="2" charset="2"/>
              <a:buChar char="q"/>
            </a:pPr>
            <a:r>
              <a:rPr lang="ro-RO" sz="1600" dirty="0">
                <a:latin typeface="Calibri" pitchFamily="34" charset="0"/>
                <a:ea typeface="Calibri" pitchFamily="34" charset="0"/>
                <a:cs typeface="Calibri" pitchFamily="34" charset="0"/>
              </a:rPr>
              <a:t>De la </a:t>
            </a:r>
            <a:r>
              <a:rPr lang="ro-RO" sz="16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76,38 mii tep/an în 2013 la 455,96 mii tep/an în </a:t>
            </a:r>
            <a:r>
              <a:rPr lang="ro-RO" sz="1600" dirty="0">
                <a:latin typeface="Calibri" pitchFamily="34" charset="0"/>
                <a:ea typeface="Calibri" pitchFamily="34" charset="0"/>
                <a:cs typeface="Calibri" pitchFamily="34" charset="0"/>
              </a:rPr>
              <a:t>2023 </a:t>
            </a:r>
            <a:r>
              <a:rPr lang="ro-RO" sz="1600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(POIM va contribui cu </a:t>
            </a:r>
            <a:r>
              <a:rPr lang="ro-RO" sz="1600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minim 60 MW </a:t>
            </a:r>
            <a:r>
              <a:rPr lang="ro-RO" sz="1600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la  acest obiectiv)</a:t>
            </a:r>
          </a:p>
          <a:p>
            <a:pPr marL="888619" lvl="2" indent="-285750" algn="just">
              <a:spcAft>
                <a:spcPts val="1200"/>
              </a:spcAft>
              <a:buClrTx/>
              <a:buFont typeface="Wingdings" pitchFamily="2" charset="2"/>
              <a:buChar char="Ø"/>
            </a:pPr>
            <a:r>
              <a:rPr lang="ro-RO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Economii în consumul de energie în industrie </a:t>
            </a:r>
            <a:r>
              <a:rPr lang="ro-RO" sz="1800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(POIM </a:t>
            </a:r>
            <a:r>
              <a:rPr lang="ro-RO" sz="1800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va contribui cu </a:t>
            </a:r>
            <a:r>
              <a:rPr lang="ro-RO" sz="1800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dotarea a cca. 60 de consumatori industriali cu sisteme de monitorizare )</a:t>
            </a:r>
            <a:endParaRPr lang="ro-RO" sz="18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888619" lvl="2" indent="-285750" algn="just">
              <a:spcAft>
                <a:spcPts val="1200"/>
              </a:spcAft>
              <a:buClrTx/>
              <a:buFont typeface="Wingdings" pitchFamily="2" charset="2"/>
              <a:buChar char="Ø"/>
            </a:pPr>
            <a:r>
              <a:rPr lang="ro-RO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Reducerea c</a:t>
            </a:r>
            <a:r>
              <a:rPr lang="pt-BR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onsumul</a:t>
            </a:r>
            <a:r>
              <a:rPr lang="ro-RO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ui</a:t>
            </a:r>
            <a:r>
              <a:rPr lang="pt-BR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pt-BR" sz="1800" dirty="0">
                <a:latin typeface="Calibri" pitchFamily="34" charset="0"/>
                <a:ea typeface="Calibri" pitchFamily="34" charset="0"/>
                <a:cs typeface="Calibri" pitchFamily="34" charset="0"/>
              </a:rPr>
              <a:t>mediu anual de energie </a:t>
            </a:r>
            <a:r>
              <a:rPr lang="pt-BR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electrică </a:t>
            </a:r>
            <a:r>
              <a:rPr lang="pt-BR" sz="1800" dirty="0">
                <a:latin typeface="Calibri" pitchFamily="34" charset="0"/>
                <a:ea typeface="Calibri" pitchFamily="34" charset="0"/>
                <a:cs typeface="Calibri" pitchFamily="34" charset="0"/>
              </a:rPr>
              <a:t>pe </a:t>
            </a:r>
            <a:r>
              <a:rPr lang="pt-BR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locuinţă</a:t>
            </a:r>
            <a:r>
              <a:rPr lang="ro-RO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ro-RO" sz="1800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ro-RO" sz="1800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POIM va contribui </a:t>
            </a:r>
            <a:r>
              <a:rPr lang="ro-RO" sz="1800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la acest obiectiv prin conectarea a cca. 80.000 de consumtaori)</a:t>
            </a:r>
            <a:endParaRPr lang="ro-RO" sz="18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888619" lvl="2" indent="-285750" algn="just">
              <a:spcAft>
                <a:spcPts val="1200"/>
              </a:spcAft>
              <a:buClrTx/>
              <a:buFont typeface="Wingdings" pitchFamily="2" charset="2"/>
              <a:buChar char="Ø"/>
            </a:pPr>
            <a:r>
              <a:rPr lang="vi-VN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Economiile </a:t>
            </a:r>
            <a:r>
              <a:rPr lang="vi-VN" sz="1800" dirty="0">
                <a:latin typeface="Calibri" pitchFamily="34" charset="0"/>
                <a:ea typeface="Calibri" pitchFamily="34" charset="0"/>
                <a:cs typeface="Calibri" pitchFamily="34" charset="0"/>
              </a:rPr>
              <a:t>anuale de energie primară </a:t>
            </a:r>
            <a:r>
              <a:rPr lang="vi-VN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obţinute </a:t>
            </a:r>
            <a:r>
              <a:rPr lang="vi-VN" sz="1800" dirty="0">
                <a:latin typeface="Calibri" pitchFamily="34" charset="0"/>
                <a:ea typeface="Calibri" pitchFamily="34" charset="0"/>
                <a:cs typeface="Calibri" pitchFamily="34" charset="0"/>
              </a:rPr>
              <a:t>prin cogenerare de înaltă </a:t>
            </a:r>
            <a:r>
              <a:rPr lang="vi-VN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eficienţă</a:t>
            </a:r>
            <a:r>
              <a:rPr lang="ro-RO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ro-RO" sz="1800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(POIM </a:t>
            </a:r>
            <a:r>
              <a:rPr lang="ro-RO" sz="1800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va contribui cu cca. </a:t>
            </a:r>
            <a:r>
              <a:rPr lang="ro-RO" sz="1800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50 MW în capacități noi de cogenerare)</a:t>
            </a:r>
          </a:p>
          <a:p>
            <a:pPr marL="365125" lvl="1" indent="0" algn="just">
              <a:spcAft>
                <a:spcPts val="1200"/>
              </a:spcAft>
              <a:buClrTx/>
              <a:buNone/>
            </a:pPr>
            <a:r>
              <a:rPr lang="ro-RO" sz="2000" i="1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Toate țintele indicatorilor de rezultat au fost stabilite pe baza obiectivelor din PNAEE III.</a:t>
            </a:r>
            <a:endParaRPr lang="ro-RO" sz="2000" i="1" dirty="0">
              <a:solidFill>
                <a:srgbClr val="FF000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o-RO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Energie curată și eficiență energetică </a:t>
            </a:r>
            <a:r>
              <a:rPr lang="ro-RO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(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V</a:t>
            </a:r>
            <a:r>
              <a:rPr lang="ro-RO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440945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ro-RO" sz="18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AP 7 – </a:t>
            </a:r>
            <a:r>
              <a:rPr lang="en-US" sz="1800" b="1" i="1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Sisteme</a:t>
            </a:r>
            <a:r>
              <a:rPr lang="en-US" sz="18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b="1" i="1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inteligente</a:t>
            </a:r>
            <a:r>
              <a:rPr lang="en-US" sz="18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b="1" i="1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și</a:t>
            </a:r>
            <a:r>
              <a:rPr lang="en-US" sz="18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b="1" i="1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sustenabile</a:t>
            </a:r>
            <a:r>
              <a:rPr lang="en-US" sz="18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de transport al </a:t>
            </a:r>
            <a:r>
              <a:rPr lang="en-US" sz="1800" b="1" i="1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energiei</a:t>
            </a:r>
            <a:r>
              <a:rPr lang="en-US" sz="18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b="1" i="1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electrice</a:t>
            </a:r>
            <a:r>
              <a:rPr lang="en-US" sz="18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b="1" i="1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și</a:t>
            </a:r>
            <a:r>
              <a:rPr lang="en-US" sz="18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b="1" i="1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gazelor</a:t>
            </a:r>
            <a:r>
              <a:rPr lang="en-US" sz="18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b="1" i="1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naturale</a:t>
            </a:r>
            <a:r>
              <a:rPr lang="ro-RO" sz="18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– 275 mil. euro (FEDR+FC+BN)</a:t>
            </a:r>
          </a:p>
          <a:p>
            <a:pPr marL="107950" lvl="1" indent="0">
              <a:spcBef>
                <a:spcPts val="400"/>
              </a:spcBef>
              <a:buSzPct val="68000"/>
              <a:buNone/>
            </a:pPr>
            <a:r>
              <a:rPr lang="ro-RO" sz="1800" b="1" dirty="0">
                <a:latin typeface="Calibri" pitchFamily="34" charset="0"/>
              </a:rPr>
              <a:t>  </a:t>
            </a:r>
          </a:p>
          <a:p>
            <a:pPr marL="107950" lvl="1" indent="0" algn="just">
              <a:spcBef>
                <a:spcPts val="400"/>
              </a:spcBef>
              <a:buSzPct val="68000"/>
              <a:buNone/>
            </a:pPr>
            <a:r>
              <a:rPr lang="ro-RO" sz="1800" b="1" dirty="0">
                <a:latin typeface="Calibri" pitchFamily="34" charset="0"/>
              </a:rPr>
              <a:t> </a:t>
            </a:r>
            <a:r>
              <a:rPr lang="vi-VN" sz="1800" i="1" dirty="0" smtClean="0">
                <a:solidFill>
                  <a:srgbClr val="3399FF"/>
                </a:solidFill>
                <a:latin typeface="Calibri" pitchFamily="34" charset="0"/>
              </a:rPr>
              <a:t>Autorităţi </a:t>
            </a:r>
            <a:r>
              <a:rPr lang="vi-VN" sz="1800" i="1" dirty="0">
                <a:solidFill>
                  <a:srgbClr val="3399FF"/>
                </a:solidFill>
                <a:latin typeface="Calibri" pitchFamily="34" charset="0"/>
              </a:rPr>
              <a:t>ale administraţiei publice locale din localităţile selectate </a:t>
            </a:r>
            <a:r>
              <a:rPr lang="ro-RO" sz="1800" i="1" dirty="0">
                <a:solidFill>
                  <a:srgbClr val="3399FF"/>
                </a:solidFill>
                <a:latin typeface="Calibri" pitchFamily="34" charset="0"/>
              </a:rPr>
              <a:t> (Bacău, Botoşani, Focşani, Oradea, Râmnicu Vâlcea, Timişoara, Iaşi) - FEDR</a:t>
            </a:r>
            <a:endParaRPr lang="ro-RO" sz="1800" i="1" dirty="0">
              <a:solidFill>
                <a:srgbClr val="3399F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107950" lvl="1" indent="0" algn="just">
              <a:buNone/>
            </a:pPr>
            <a:r>
              <a:rPr lang="ro-RO" sz="1800" i="1" dirty="0" smtClean="0">
                <a:solidFill>
                  <a:srgbClr val="3399FF"/>
                </a:solidFill>
                <a:latin typeface="Calibri" pitchFamily="34" charset="0"/>
              </a:rPr>
              <a:t>Primăria Municipiului </a:t>
            </a:r>
            <a:r>
              <a:rPr lang="ro-RO" sz="1800" i="1" dirty="0">
                <a:solidFill>
                  <a:srgbClr val="3399FF"/>
                </a:solidFill>
                <a:latin typeface="Calibri" pitchFamily="34" charset="0"/>
              </a:rPr>
              <a:t>București - FC</a:t>
            </a:r>
          </a:p>
          <a:p>
            <a:pPr>
              <a:buNone/>
            </a:pPr>
            <a:endParaRPr lang="ro-RO" sz="2200" b="1" u="sng" dirty="0">
              <a:latin typeface="Calibri" pitchFamily="34" charset="0"/>
            </a:endParaRPr>
          </a:p>
          <a:p>
            <a:pPr marL="107950" lvl="1" indent="0" algn="just">
              <a:buNone/>
            </a:pPr>
            <a:r>
              <a:rPr lang="ro-RO" sz="1800" b="1" i="1" dirty="0" smtClean="0">
                <a:latin typeface="Calibri" pitchFamily="34" charset="0"/>
              </a:rPr>
              <a:t>Obiectiv  </a:t>
            </a:r>
            <a:r>
              <a:rPr lang="ro-RO" sz="1800" dirty="0" smtClean="0">
                <a:solidFill>
                  <a:srgbClr val="FF0000"/>
                </a:solidFill>
                <a:latin typeface="Calibri" pitchFamily="34" charset="0"/>
              </a:rPr>
              <a:t>Reducerea p</a:t>
            </a:r>
            <a:r>
              <a:rPr lang="vi-VN" sz="1800" dirty="0" smtClean="0">
                <a:solidFill>
                  <a:srgbClr val="FF0000"/>
                </a:solidFill>
                <a:latin typeface="Calibri" pitchFamily="34" charset="0"/>
              </a:rPr>
              <a:t>ierderi </a:t>
            </a:r>
            <a:r>
              <a:rPr lang="ro-RO" sz="1800" dirty="0" smtClean="0">
                <a:solidFill>
                  <a:srgbClr val="FF0000"/>
                </a:solidFill>
                <a:latin typeface="Calibri" pitchFamily="34" charset="0"/>
              </a:rPr>
              <a:t>lor </a:t>
            </a:r>
            <a:r>
              <a:rPr lang="vi-VN" sz="1800" dirty="0" smtClean="0">
                <a:solidFill>
                  <a:srgbClr val="FF0000"/>
                </a:solidFill>
                <a:latin typeface="Calibri" pitchFamily="34" charset="0"/>
              </a:rPr>
              <a:t>de </a:t>
            </a:r>
            <a:r>
              <a:rPr lang="vi-VN" sz="1800" dirty="0">
                <a:solidFill>
                  <a:srgbClr val="FF0000"/>
                </a:solidFill>
                <a:latin typeface="Calibri" pitchFamily="34" charset="0"/>
              </a:rPr>
              <a:t>energie termică reduse la nivelul rețelelor de transport şi distribuţie a sistemului de termoficare din </a:t>
            </a:r>
            <a:r>
              <a:rPr lang="vi-VN" sz="1800" dirty="0" smtClean="0">
                <a:solidFill>
                  <a:srgbClr val="FF0000"/>
                </a:solidFill>
                <a:latin typeface="Calibri" pitchFamily="34" charset="0"/>
              </a:rPr>
              <a:t>orașele selectate</a:t>
            </a:r>
            <a:r>
              <a:rPr lang="ro-RO" sz="1800" dirty="0" smtClean="0">
                <a:solidFill>
                  <a:srgbClr val="FF0000"/>
                </a:solidFill>
                <a:latin typeface="Calibri" pitchFamily="34" charset="0"/>
              </a:rPr>
              <a:t> (de la 26,76% la 15%)</a:t>
            </a:r>
          </a:p>
          <a:p>
            <a:pPr marL="107950" lvl="1" indent="0">
              <a:buNone/>
            </a:pPr>
            <a:endParaRPr lang="ro-RO" sz="1800" b="1" dirty="0">
              <a:latin typeface="Calibri" pitchFamily="34" charset="0"/>
            </a:endParaRPr>
          </a:p>
          <a:p>
            <a:pPr marL="107950" lvl="1" indent="0">
              <a:spcBef>
                <a:spcPts val="400"/>
              </a:spcBef>
              <a:buSzPct val="68000"/>
              <a:buFont typeface="Wingdings" pitchFamily="2" charset="2"/>
              <a:buChar char="q"/>
            </a:pPr>
            <a:r>
              <a:rPr lang="ro-RO" sz="18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AP 8 </a:t>
            </a:r>
            <a:r>
              <a:rPr lang="en-US" sz="1800" b="1" i="1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Sisteme</a:t>
            </a:r>
            <a:r>
              <a:rPr lang="en-US" sz="18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b="1" i="1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inteligente</a:t>
            </a:r>
            <a:r>
              <a:rPr lang="en-US" sz="18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b="1" i="1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și</a:t>
            </a:r>
            <a:r>
              <a:rPr lang="en-US" sz="18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b="1" i="1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sustenabile</a:t>
            </a:r>
            <a:r>
              <a:rPr lang="en-US" sz="18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de transport al </a:t>
            </a:r>
            <a:r>
              <a:rPr lang="en-US" sz="1800" b="1" i="1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energiei</a:t>
            </a:r>
            <a:r>
              <a:rPr lang="en-US" sz="18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b="1" i="1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electrice</a:t>
            </a:r>
            <a:r>
              <a:rPr lang="en-US" sz="18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b="1" i="1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și</a:t>
            </a:r>
            <a:r>
              <a:rPr lang="en-US" sz="18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b="1" i="1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gazelor</a:t>
            </a:r>
            <a:r>
              <a:rPr lang="en-US" sz="18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1800" b="1" i="1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naturale</a:t>
            </a:r>
            <a:r>
              <a:rPr lang="en-US" sz="18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ro-RO" sz="18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– </a:t>
            </a:r>
            <a:r>
              <a:rPr lang="ro-RO" sz="1800" b="1" i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80 </a:t>
            </a:r>
            <a:r>
              <a:rPr lang="ro-RO" sz="18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mil. euro (FEDR+BN)</a:t>
            </a:r>
          </a:p>
          <a:p>
            <a:pPr marL="107950" lvl="1" indent="0">
              <a:spcBef>
                <a:spcPts val="400"/>
              </a:spcBef>
              <a:buSzPct val="68000"/>
              <a:buNone/>
            </a:pPr>
            <a:r>
              <a:rPr lang="ro-RO" sz="1800" i="1" dirty="0">
                <a:solidFill>
                  <a:srgbClr val="3399FF"/>
                </a:solidFill>
                <a:latin typeface="Calibri" pitchFamily="34" charset="0"/>
              </a:rPr>
              <a:t>    Transelectrica și Transgaz</a:t>
            </a:r>
          </a:p>
          <a:p>
            <a:pPr marL="107950" lvl="1" indent="0" algn="just">
              <a:buFont typeface="Wingdings" pitchFamily="2" charset="2"/>
              <a:buChar char="v"/>
            </a:pPr>
            <a:r>
              <a:rPr lang="it-IT" sz="1800" b="1" dirty="0">
                <a:latin typeface="Calibri" pitchFamily="34" charset="0"/>
              </a:rPr>
              <a:t>Extinderea şi consolidarea rețelei electrice de transport </a:t>
            </a:r>
            <a:r>
              <a:rPr lang="ro-RO" sz="1800" b="1" dirty="0">
                <a:latin typeface="Calibri" pitchFamily="34" charset="0"/>
              </a:rPr>
              <a:t>în vederea acomodării producţiei de energie electrică din resurse regenerabile</a:t>
            </a:r>
          </a:p>
          <a:p>
            <a:pPr marL="107950" lvl="1" indent="0">
              <a:buFont typeface="Wingdings" pitchFamily="2" charset="2"/>
              <a:buChar char="v"/>
            </a:pPr>
            <a:r>
              <a:rPr lang="pt-BR" sz="1800" b="1" dirty="0">
                <a:latin typeface="Calibri" pitchFamily="34" charset="0"/>
              </a:rPr>
              <a:t>Creşterea flexibilităţii Sistemului Naţional de Transport al gazelor naturale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 </a:t>
            </a:r>
            <a:r>
              <a:rPr lang="ro-RO" sz="3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Infrastructură energetică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7195002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r>
              <a:rPr lang="en-US" dirty="0" err="1" smtClean="0"/>
              <a:t>Multumim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 POIM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99592" y="2690336"/>
            <a:ext cx="77048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ro-RO" dirty="0" smtClean="0"/>
              <a:t>V</a:t>
            </a:r>
            <a:r>
              <a:rPr lang="ro-RO" altLang="ro-RO" dirty="0" smtClean="0"/>
              <a:t>ă rugăm să consultaţi POIM pe </a:t>
            </a:r>
            <a:r>
              <a:rPr lang="ro-RO" altLang="ro-RO" b="1" dirty="0" smtClean="0">
                <a:solidFill>
                  <a:srgbClr val="FF0000"/>
                </a:solidFill>
              </a:rPr>
              <a:t>www.fonduri-ue.ro</a:t>
            </a:r>
            <a:endParaRPr lang="en-US" altLang="ro-RO" b="1" dirty="0" smtClean="0">
              <a:solidFill>
                <a:srgbClr val="FF0000"/>
              </a:solidFill>
            </a:endParaRPr>
          </a:p>
          <a:p>
            <a:pPr algn="r"/>
            <a:endParaRPr lang="ro-RO" altLang="ro-RO" b="1" dirty="0" smtClean="0">
              <a:solidFill>
                <a:srgbClr val="FF0000"/>
              </a:solidFill>
            </a:endParaRPr>
          </a:p>
          <a:p>
            <a:pPr algn="r"/>
            <a:endParaRPr lang="ro-RO" altLang="ro-RO" b="1" dirty="0">
              <a:solidFill>
                <a:srgbClr val="FF0000"/>
              </a:solidFill>
            </a:endParaRPr>
          </a:p>
          <a:p>
            <a:pPr algn="r"/>
            <a:r>
              <a:rPr lang="ro-RO" altLang="ro-RO" b="1" dirty="0" smtClean="0">
                <a:solidFill>
                  <a:srgbClr val="FF0000"/>
                </a:solidFill>
              </a:rPr>
              <a:t>contact.minister</a:t>
            </a:r>
            <a:r>
              <a:rPr lang="en-US" altLang="ro-RO" b="1" dirty="0" smtClean="0">
                <a:solidFill>
                  <a:srgbClr val="FF0000"/>
                </a:solidFill>
              </a:rPr>
              <a:t>@fonduri-ue.ro</a:t>
            </a:r>
            <a:endParaRPr lang="ro-RO" altLang="ro-RO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5425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109728" indent="0">
              <a:buNone/>
            </a:pPr>
            <a:r>
              <a:rPr lang="ro-RO" dirty="0"/>
              <a:t> </a:t>
            </a:r>
            <a:endParaRPr lang="en-US" dirty="0"/>
          </a:p>
          <a:p>
            <a:r>
              <a:rPr lang="ro-RO" dirty="0">
                <a:latin typeface="Calibri" panose="020F0502020204030204" pitchFamily="34" charset="0"/>
              </a:rPr>
              <a:t>Programul Operaţional Infrastructură Mare (POIM) reprezintă unul dintre programele operaţionale prin care pot fi accesate fondurile europene structurale şi de investiţii alocate României în perioada 2014-2020 prin Acordul de Parterneriat (AP). Textele integrale ale AP și POIM pot fi consultate la adresa: </a:t>
            </a:r>
            <a:r>
              <a:rPr lang="ro-RO" u="sng" dirty="0">
                <a:latin typeface="Calibri" panose="020F0502020204030204" pitchFamily="34" charset="0"/>
                <a:hlinkClick r:id="rId2"/>
              </a:rPr>
              <a:t>www.fonduri-ue.ro</a:t>
            </a:r>
            <a:r>
              <a:rPr lang="ro-RO" dirty="0">
                <a:latin typeface="Calibri" panose="020F0502020204030204" pitchFamily="34" charset="0"/>
              </a:rPr>
              <a:t>.</a:t>
            </a:r>
            <a:endParaRPr lang="en-US" dirty="0">
              <a:latin typeface="Calibri" panose="020F0502020204030204" pitchFamily="34" charset="0"/>
            </a:endParaRPr>
          </a:p>
          <a:p>
            <a:endParaRPr lang="en-US" dirty="0">
              <a:latin typeface="Calibri" panose="020F0502020204030204" pitchFamily="34" charset="0"/>
            </a:endParaRPr>
          </a:p>
          <a:p>
            <a:r>
              <a:rPr lang="ro-RO" dirty="0">
                <a:latin typeface="Calibri" panose="020F0502020204030204" pitchFamily="34" charset="0"/>
              </a:rPr>
              <a:t>POIM este gestionat de Ministerul Fondurilor Europene în calitate de Autoritate de Management şi finanţează activităţi din patru sectoare: infrastructura de transport, protecţia mediului, managementul riscurilor şi adaptarea la schimbările climatice, energie şi eficienţă energetică, contribuind la Strategia Uniunii pentru o creştere inteligentă, durabilă şi favorabilă incluziunii.</a:t>
            </a:r>
            <a:endParaRPr lang="en-US" dirty="0">
              <a:latin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Programul Operațional Infrastructură </a:t>
            </a:r>
            <a:r>
              <a:rPr lang="ro-RO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Mare</a:t>
            </a:r>
            <a:r>
              <a:rPr lang="en-US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 (I)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51881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109728" indent="0">
              <a:buNone/>
            </a:pPr>
            <a:r>
              <a:rPr lang="ro-RO" b="1" dirty="0">
                <a:latin typeface="Calibri" panose="020F0502020204030204" pitchFamily="34" charset="0"/>
              </a:rPr>
              <a:t>POIM beneficiază de o alocare financiară de cca. 11,8 mld. Euro</a:t>
            </a:r>
            <a:r>
              <a:rPr lang="ro-RO" dirty="0">
                <a:latin typeface="Calibri" panose="020F0502020204030204" pitchFamily="34" charset="0"/>
              </a:rPr>
              <a:t>, din care:</a:t>
            </a:r>
            <a:endParaRPr lang="en-US" dirty="0">
              <a:latin typeface="Calibri" panose="020F0502020204030204" pitchFamily="34" charset="0"/>
            </a:endParaRPr>
          </a:p>
          <a:p>
            <a:pPr lvl="1"/>
            <a:r>
              <a:rPr lang="ro-RO" sz="2600" b="1" dirty="0">
                <a:latin typeface="Calibri" panose="020F0502020204030204" pitchFamily="34" charset="0"/>
              </a:rPr>
              <a:t>6,94 mld. Euro Fond de Coeziune</a:t>
            </a:r>
            <a:endParaRPr lang="en-US" sz="2600" b="1" dirty="0">
              <a:latin typeface="Calibri" panose="020F0502020204030204" pitchFamily="34" charset="0"/>
            </a:endParaRPr>
          </a:p>
          <a:p>
            <a:pPr lvl="1"/>
            <a:r>
              <a:rPr lang="ro-RO" sz="2600" b="1" dirty="0">
                <a:latin typeface="Calibri" panose="020F0502020204030204" pitchFamily="34" charset="0"/>
              </a:rPr>
              <a:t>2,48 mld. Euro Fond European de Dezvoltare Regională</a:t>
            </a:r>
            <a:endParaRPr lang="en-US" sz="2600" b="1" dirty="0">
              <a:latin typeface="Calibri" panose="020F0502020204030204" pitchFamily="34" charset="0"/>
            </a:endParaRPr>
          </a:p>
          <a:p>
            <a:pPr lvl="1"/>
            <a:r>
              <a:rPr lang="ro-RO" sz="2600" b="1" dirty="0">
                <a:latin typeface="Calibri" panose="020F0502020204030204" pitchFamily="34" charset="0"/>
              </a:rPr>
              <a:t>2,46 mld. Euro Cofinantare</a:t>
            </a:r>
            <a:endParaRPr lang="en-US" sz="2600" b="1" dirty="0">
              <a:latin typeface="Calibri" panose="020F0502020204030204" pitchFamily="34" charset="0"/>
            </a:endParaRPr>
          </a:p>
          <a:p>
            <a:pPr marL="0" lvl="1" indent="0">
              <a:spcBef>
                <a:spcPts val="100"/>
              </a:spcBef>
              <a:spcAft>
                <a:spcPts val="100"/>
              </a:spcAft>
              <a:buNone/>
              <a:defRPr/>
            </a:pPr>
            <a:endParaRPr lang="en-US" sz="26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0" lvl="1" indent="0">
              <a:spcBef>
                <a:spcPts val="100"/>
              </a:spcBef>
              <a:spcAft>
                <a:spcPts val="100"/>
              </a:spcAft>
              <a:buNone/>
              <a:defRPr/>
            </a:pPr>
            <a:r>
              <a:rPr lang="ro-RO" sz="26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Obiective tematice:</a:t>
            </a:r>
          </a:p>
          <a:p>
            <a:pPr marL="457200" lvl="1" indent="-457200" algn="just">
              <a:spcBef>
                <a:spcPts val="100"/>
              </a:spcBef>
              <a:spcAft>
                <a:spcPts val="100"/>
              </a:spcAft>
              <a:buFont typeface="Wingdings" panose="05000000000000000000" pitchFamily="2" charset="2"/>
              <a:buChar char="q"/>
              <a:defRPr/>
            </a:pPr>
            <a:r>
              <a:rPr lang="en-US" sz="26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OT </a:t>
            </a:r>
            <a:r>
              <a:rPr lang="ro-RO" sz="26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7</a:t>
            </a:r>
            <a:r>
              <a:rPr lang="ro-RO" sz="26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Promovarea sistemelor de transport durabile şi eliminarea blocajelor din cadrul infrastructurilor reţelelor majore </a:t>
            </a:r>
            <a:endParaRPr lang="en-US" sz="26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457200" lvl="1" indent="-457200" algn="just">
              <a:spcBef>
                <a:spcPts val="100"/>
              </a:spcBef>
              <a:spcAft>
                <a:spcPts val="100"/>
              </a:spcAft>
              <a:buFont typeface="Wingdings" panose="05000000000000000000" pitchFamily="2" charset="2"/>
              <a:buChar char="q"/>
              <a:defRPr/>
            </a:pPr>
            <a:r>
              <a:rPr lang="ro-RO" sz="26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OT 6</a:t>
            </a:r>
            <a:r>
              <a:rPr lang="ro-RO" sz="26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vi-VN" sz="26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Protecţia mediului şi promovarea utilizării eficiente a resurselor.</a:t>
            </a:r>
            <a:endParaRPr lang="ro-RO" sz="26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457200" lvl="1" indent="-457200" algn="just">
              <a:spcBef>
                <a:spcPts val="100"/>
              </a:spcBef>
              <a:spcAft>
                <a:spcPts val="100"/>
              </a:spcAft>
              <a:buFont typeface="Wingdings" panose="05000000000000000000" pitchFamily="2" charset="2"/>
              <a:buChar char="q"/>
              <a:defRPr/>
            </a:pPr>
            <a:r>
              <a:rPr lang="ro-RO" sz="26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o-RO" sz="26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OT 5</a:t>
            </a:r>
            <a:r>
              <a:rPr lang="ro-RO" sz="26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it-IT" sz="26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Promovarea adaptării la schimbările climatice, prevenirea şi gestionarea riscurilor</a:t>
            </a:r>
          </a:p>
          <a:p>
            <a:pPr marL="457200" lvl="1" indent="-457200" algn="just">
              <a:spcBef>
                <a:spcPts val="100"/>
              </a:spcBef>
              <a:spcAft>
                <a:spcPts val="100"/>
              </a:spcAft>
              <a:buFont typeface="Wingdings" panose="05000000000000000000" pitchFamily="2" charset="2"/>
              <a:buChar char="q"/>
              <a:defRPr/>
            </a:pPr>
            <a:r>
              <a:rPr lang="it-IT" sz="26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it-IT" sz="26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OT 4 </a:t>
            </a:r>
            <a:r>
              <a:rPr lang="ro-RO" sz="26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Sprijinirea tranziţiei către o economie cu emisii scăzute de carbon în toate sectoarele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Programul Operațional Infrastructură Mare (</a:t>
            </a:r>
            <a:r>
              <a:rPr lang="ro-RO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I</a:t>
            </a:r>
            <a:r>
              <a:rPr lang="en-US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I</a:t>
            </a:r>
            <a:r>
              <a:rPr lang="ro-RO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84539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686800" cy="4972008"/>
          </a:xfrm>
        </p:spPr>
        <p:txBody>
          <a:bodyPr>
            <a:normAutofit fontScale="55000" lnSpcReduction="20000"/>
          </a:bodyPr>
          <a:lstStyle/>
          <a:p>
            <a:pPr marL="109538" indent="0">
              <a:buNone/>
            </a:pPr>
            <a:r>
              <a:rPr lang="ro-RO" sz="32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POIM 2014-2020 cuprinde opt</a:t>
            </a:r>
            <a:r>
              <a:rPr lang="en-US" sz="32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ro-RO" sz="32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Axe Prioritare</a:t>
            </a:r>
            <a:r>
              <a:rPr lang="en-US" sz="32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:</a:t>
            </a:r>
            <a:endParaRPr lang="ro-RO" sz="3200" b="1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109538" indent="0">
              <a:buNone/>
            </a:pPr>
            <a:r>
              <a:rPr lang="en-US" sz="3200" dirty="0">
                <a:latin typeface="Calibri" pitchFamily="34" charset="0"/>
                <a:ea typeface="Calibri" pitchFamily="34" charset="0"/>
                <a:cs typeface="Calibri" pitchFamily="34" charset="0"/>
              </a:rPr>
              <a:t> 	</a:t>
            </a:r>
            <a:r>
              <a:rPr lang="ro-RO" sz="3200" b="1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Transport (56,3%)</a:t>
            </a:r>
            <a:endParaRPr lang="ro-RO" sz="2800" b="1" dirty="0">
              <a:solidFill>
                <a:srgbClr val="FF000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109538" indent="0">
              <a:buFont typeface="Wingdings" pitchFamily="2" charset="2"/>
              <a:buChar char="q"/>
            </a:pPr>
            <a:r>
              <a:rPr lang="ro-RO" sz="29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AP1 - </a:t>
            </a:r>
            <a:r>
              <a:rPr lang="vi-VN" sz="29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Îmbunătăţirea mobilităţii prin dezvoltarea reţelei TEN-T </a:t>
            </a:r>
            <a:r>
              <a:rPr lang="ro-RO" sz="29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şi a transportului cu metroul</a:t>
            </a:r>
          </a:p>
          <a:p>
            <a:pPr marL="109538" indent="0">
              <a:buFont typeface="Wingdings" pitchFamily="2" charset="2"/>
              <a:buChar char="q"/>
            </a:pPr>
            <a:r>
              <a:rPr lang="ro-RO" sz="29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AP2 - Dezvoltarea unui sistem de transport multimodal, de calitate, durabil şi eficient</a:t>
            </a:r>
          </a:p>
          <a:p>
            <a:pPr marL="109538" indent="0">
              <a:buFont typeface="Wingdings" pitchFamily="2" charset="2"/>
              <a:buChar char="q"/>
            </a:pPr>
            <a:endParaRPr lang="ro-RO" sz="2800" b="1" i="1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109538" indent="0">
              <a:buNone/>
            </a:pPr>
            <a:r>
              <a:rPr lang="ro-RO" sz="2800" dirty="0">
                <a:latin typeface="Calibri" pitchFamily="34" charset="0"/>
                <a:ea typeface="Calibri" pitchFamily="34" charset="0"/>
                <a:cs typeface="Calibri" pitchFamily="34" charset="0"/>
              </a:rPr>
              <a:t> </a:t>
            </a:r>
            <a:r>
              <a:rPr lang="en-US" sz="2800" dirty="0">
                <a:latin typeface="Calibri" pitchFamily="34" charset="0"/>
                <a:ea typeface="Calibri" pitchFamily="34" charset="0"/>
                <a:cs typeface="Calibri" pitchFamily="34" charset="0"/>
              </a:rPr>
              <a:t>	</a:t>
            </a:r>
            <a:r>
              <a:rPr lang="ro-RO" sz="3200" b="1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Mediu și schimbări climatice (37,6%)</a:t>
            </a:r>
          </a:p>
          <a:p>
            <a:pPr marL="109538" indent="0">
              <a:buFont typeface="Wingdings" pitchFamily="2" charset="2"/>
              <a:buChar char="q"/>
            </a:pPr>
            <a:r>
              <a:rPr lang="ro-RO" sz="29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AP3 - </a:t>
            </a:r>
            <a:r>
              <a:rPr lang="vi-VN" sz="29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Dezvoltarea infrastructurii de </a:t>
            </a:r>
            <a:r>
              <a:rPr lang="en-US" sz="2900" b="1" i="1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mediu</a:t>
            </a:r>
            <a:r>
              <a:rPr lang="en-US" sz="29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vi-VN" sz="29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în condiţii de management eficient al resurselor</a:t>
            </a:r>
            <a:endParaRPr lang="ro-RO" sz="2900" b="1" i="1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109538" indent="0">
              <a:buFont typeface="Wingdings" pitchFamily="2" charset="2"/>
              <a:buChar char="q"/>
            </a:pPr>
            <a:r>
              <a:rPr lang="ro-RO" sz="29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AP 4- </a:t>
            </a:r>
            <a:r>
              <a:rPr lang="vi-VN" sz="29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Protecţia mediului prin măsuri de conservare a biodiversităţii, monitorizarea calităţii aerului</a:t>
            </a:r>
            <a:endParaRPr lang="ro-RO" sz="2900" b="1" i="1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109538" indent="0">
              <a:buFont typeface="Wingdings" pitchFamily="2" charset="2"/>
              <a:buChar char="q"/>
            </a:pPr>
            <a:r>
              <a:rPr lang="ro-RO" sz="29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AP5 - Promovarea adaptării la schimbările climatice, prevenirea şi gestionarea riscurilor</a:t>
            </a:r>
          </a:p>
          <a:p>
            <a:pPr marL="109538" indent="0">
              <a:buFont typeface="Wingdings" pitchFamily="2" charset="2"/>
              <a:buChar char="q"/>
            </a:pPr>
            <a:endParaRPr lang="ro-RO" sz="2800" b="1" i="1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109538" indent="0">
              <a:buNone/>
            </a:pPr>
            <a:r>
              <a:rPr lang="en-US" sz="2800" dirty="0">
                <a:latin typeface="Calibri" pitchFamily="34" charset="0"/>
                <a:ea typeface="Calibri" pitchFamily="34" charset="0"/>
                <a:cs typeface="Calibri" pitchFamily="34" charset="0"/>
              </a:rPr>
              <a:t>	</a:t>
            </a:r>
            <a:r>
              <a:rPr lang="ro-RO" sz="3200" b="1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Energie curată şi eficienţă energetică (5,1%)</a:t>
            </a:r>
          </a:p>
          <a:p>
            <a:pPr marL="109538" indent="0">
              <a:buFont typeface="Wingdings" pitchFamily="2" charset="2"/>
              <a:buChar char="q"/>
            </a:pPr>
            <a:r>
              <a:rPr lang="ro-RO" sz="29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AP6 – </a:t>
            </a:r>
            <a:r>
              <a:rPr lang="vi-VN" sz="29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Promovarea energiei curate şi eficienţei energetice în vederea susținerii unei economii cu emisii scăzute de carbon</a:t>
            </a:r>
            <a:endParaRPr lang="ro-RO" sz="2900" b="1" i="1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109538" indent="0">
              <a:buFont typeface="Wingdings" pitchFamily="2" charset="2"/>
              <a:buChar char="q"/>
            </a:pPr>
            <a:r>
              <a:rPr lang="ro-RO" sz="29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AP 7 - Creşterea eficienţei energetice la nivelul sistemului centralizat de termoficare în oraşele selectate</a:t>
            </a:r>
          </a:p>
          <a:p>
            <a:pPr marL="109538" indent="0">
              <a:buFont typeface="Wingdings" pitchFamily="2" charset="2"/>
              <a:buChar char="q"/>
            </a:pPr>
            <a:r>
              <a:rPr lang="ro-RO" sz="29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AP 8 – </a:t>
            </a:r>
            <a:r>
              <a:rPr lang="en-US" sz="2900" b="1" i="1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Sisteme</a:t>
            </a:r>
            <a:r>
              <a:rPr lang="en-US" sz="29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900" b="1" i="1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inteligente</a:t>
            </a:r>
            <a:r>
              <a:rPr lang="en-US" sz="29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900" b="1" i="1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și</a:t>
            </a:r>
            <a:r>
              <a:rPr lang="en-US" sz="29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900" b="1" i="1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sustenabile</a:t>
            </a:r>
            <a:r>
              <a:rPr lang="en-US" sz="29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de transport al </a:t>
            </a:r>
            <a:r>
              <a:rPr lang="en-US" sz="2900" b="1" i="1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energiei</a:t>
            </a:r>
            <a:r>
              <a:rPr lang="en-US" sz="29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900" b="1" i="1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electrice</a:t>
            </a:r>
            <a:r>
              <a:rPr lang="en-US" sz="29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900" b="1" i="1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și</a:t>
            </a:r>
            <a:r>
              <a:rPr lang="en-US" sz="29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900" b="1" i="1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gazelor</a:t>
            </a:r>
            <a:r>
              <a:rPr lang="en-US" sz="29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900" b="1" i="1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naturale</a:t>
            </a:r>
            <a:endParaRPr lang="ro-RO" sz="2900" b="1" i="1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b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 </a:t>
            </a:r>
            <a:r>
              <a:rPr lang="ro-RO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Programul Operațional Infrastructură Mare (II)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268974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0000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ro-RO" sz="24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AP 4 - </a:t>
            </a:r>
            <a:r>
              <a:rPr lang="vi-VN" sz="24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Protecţia mediului prin măsuri de conservare a biodiversităţii, monitorizarea calităţii aerulu</a:t>
            </a:r>
            <a:r>
              <a:rPr lang="ro-RO" sz="2400" b="1" i="1" dirty="0">
                <a:latin typeface="Calibri" pitchFamily="34" charset="0"/>
                <a:ea typeface="Calibri" pitchFamily="34" charset="0"/>
                <a:cs typeface="Calibri" pitchFamily="34" charset="0"/>
              </a:rPr>
              <a:t>i, decontaminarea siturilor poluate </a:t>
            </a:r>
            <a:endParaRPr lang="en-US" sz="2400" b="1" i="1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109728" indent="0">
              <a:buNone/>
            </a:pPr>
            <a:r>
              <a:rPr lang="en-US" sz="1800" b="1" i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	</a:t>
            </a:r>
            <a:r>
              <a:rPr lang="ro-RO" sz="1800" b="1" i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ro-RO" sz="2400" dirty="0">
                <a:latin typeface="Calibri" panose="020F0502020204030204" pitchFamily="34" charset="0"/>
              </a:rPr>
              <a:t>Suma alocată - 425.531.915,00 Euro</a:t>
            </a:r>
            <a:endParaRPr lang="en-US" sz="2400" dirty="0">
              <a:latin typeface="Calibri" panose="020F0502020204030204" pitchFamily="34" charset="0"/>
            </a:endParaRPr>
          </a:p>
          <a:p>
            <a:pPr marL="109728" indent="0">
              <a:buNone/>
            </a:pPr>
            <a:r>
              <a:rPr lang="ro-RO" sz="2400" b="1" dirty="0">
                <a:latin typeface="Calibri" panose="020F0502020204030204" pitchFamily="34" charset="0"/>
              </a:rPr>
              <a:t>Obiective </a:t>
            </a:r>
            <a:r>
              <a:rPr lang="ro-RO" sz="2400" b="1" dirty="0" smtClean="0">
                <a:latin typeface="Calibri" panose="020F0502020204030204" pitchFamily="34" charset="0"/>
              </a:rPr>
              <a:t>specific</a:t>
            </a:r>
            <a:r>
              <a:rPr lang="en-US" sz="2400" b="1" dirty="0" smtClean="0">
                <a:latin typeface="Calibri" panose="020F0502020204030204" pitchFamily="34" charset="0"/>
              </a:rPr>
              <a:t>e:</a:t>
            </a:r>
            <a:endParaRPr lang="en-US" sz="2400" dirty="0">
              <a:latin typeface="Calibri" panose="020F0502020204030204" pitchFamily="34" charset="0"/>
            </a:endParaRPr>
          </a:p>
          <a:p>
            <a:r>
              <a:rPr lang="ro-RO" sz="2400" b="1" i="1" dirty="0">
                <a:latin typeface="Calibri" panose="020F0502020204030204" pitchFamily="34" charset="0"/>
              </a:rPr>
              <a:t>4.1 Creşterea gradului de protecţie şi conservare a biodiversităţii şi refacerea ecosistemelor degradate</a:t>
            </a:r>
            <a:endParaRPr lang="en-US" sz="2400" dirty="0">
              <a:latin typeface="Calibri" panose="020F0502020204030204" pitchFamily="34" charset="0"/>
            </a:endParaRPr>
          </a:p>
          <a:p>
            <a:r>
              <a:rPr lang="ro-RO" sz="2400" b="1" i="1" u="sng" dirty="0">
                <a:latin typeface="Calibri" panose="020F0502020204030204" pitchFamily="34" charset="0"/>
              </a:rPr>
              <a:t>4.2 Creşterea nivelului de evaluare şi monitorizare a calităţii aerului la nivel naţional prin dezvoltarea instrumentelor de monitorizare</a:t>
            </a:r>
            <a:endParaRPr lang="en-US" sz="2400" u="sng" dirty="0">
              <a:latin typeface="Calibri" panose="020F0502020204030204" pitchFamily="34" charset="0"/>
            </a:endParaRPr>
          </a:p>
          <a:p>
            <a:r>
              <a:rPr lang="ro-RO" sz="2400" b="1" i="1" dirty="0">
                <a:latin typeface="Calibri" panose="020F0502020204030204" pitchFamily="34" charset="0"/>
              </a:rPr>
              <a:t>4.3 Reducerea suprafeţelor poluate istoric</a:t>
            </a:r>
            <a:endParaRPr lang="en-US" sz="2400" dirty="0">
              <a:latin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o-RO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Mediu </a:t>
            </a:r>
            <a:r>
              <a:rPr lang="ro-RO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–biodiversitate, aerul și situri contaminate (I)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724792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109728" indent="0">
              <a:buNone/>
            </a:pPr>
            <a:r>
              <a:rPr lang="ro-RO" sz="2800" b="1" i="1" dirty="0">
                <a:latin typeface="Calibri" panose="020F0502020204030204" pitchFamily="34" charset="0"/>
              </a:rPr>
              <a:t>4.2 Creşterea nivelului de evaluare şi monitorizare a calităţii aerului la nivel naţional prin dezvoltarea instrumentelor de monitorizare</a:t>
            </a:r>
            <a:endParaRPr lang="en-US" sz="3200" dirty="0">
              <a:latin typeface="Calibri" panose="020F0502020204030204" pitchFamily="34" charset="0"/>
            </a:endParaRPr>
          </a:p>
          <a:p>
            <a:r>
              <a:rPr lang="ro-RO" sz="2800" dirty="0">
                <a:latin typeface="Calibri" panose="020F0502020204030204" pitchFamily="34" charset="0"/>
              </a:rPr>
              <a:t>În cadrul prezentei cereri de proiecte, </a:t>
            </a:r>
            <a:r>
              <a:rPr lang="ro-RO" sz="2800" b="1" dirty="0">
                <a:latin typeface="Calibri" panose="020F0502020204030204" pitchFamily="34" charset="0"/>
              </a:rPr>
              <a:t>bugetul total este de 15.294.118 euro</a:t>
            </a:r>
            <a:r>
              <a:rPr lang="ro-RO" sz="2800" dirty="0">
                <a:latin typeface="Calibri" panose="020F0502020204030204" pitchFamily="34" charset="0"/>
              </a:rPr>
              <a:t> (alocarea UE și buget de stat), fără a include rezerva de performanță.</a:t>
            </a:r>
            <a:endParaRPr lang="en-US" sz="2800" dirty="0">
              <a:latin typeface="Calibri" panose="020F0502020204030204" pitchFamily="34" charset="0"/>
            </a:endParaRPr>
          </a:p>
          <a:p>
            <a:pPr marL="109728" indent="0">
              <a:buNone/>
            </a:pPr>
            <a:r>
              <a:rPr lang="ro-RO" sz="2800" dirty="0">
                <a:latin typeface="Calibri" panose="020F0502020204030204" pitchFamily="34" charset="0"/>
              </a:rPr>
              <a:t/>
            </a:r>
            <a:br>
              <a:rPr lang="ro-RO" sz="2800" dirty="0">
                <a:latin typeface="Calibri" panose="020F0502020204030204" pitchFamily="34" charset="0"/>
              </a:rPr>
            </a:br>
            <a:r>
              <a:rPr lang="ro-RO" sz="2800" b="1" i="1" dirty="0" smtClean="0">
                <a:latin typeface="Calibri" panose="020F0502020204030204" pitchFamily="34" charset="0"/>
              </a:rPr>
              <a:t>Acțiuni</a:t>
            </a:r>
            <a:r>
              <a:rPr lang="en-US" sz="2800" b="1" i="1" dirty="0" smtClean="0">
                <a:latin typeface="Calibri" panose="020F0502020204030204" pitchFamily="34" charset="0"/>
              </a:rPr>
              <a:t>:</a:t>
            </a:r>
            <a:endParaRPr lang="en-US" sz="3200" b="1" dirty="0">
              <a:latin typeface="Calibri" panose="020F0502020204030204" pitchFamily="34" charset="0"/>
            </a:endParaRPr>
          </a:p>
          <a:p>
            <a:pPr lvl="0"/>
            <a:r>
              <a:rPr lang="ro-RO" sz="2800" dirty="0">
                <a:latin typeface="Calibri" panose="020F0502020204030204" pitchFamily="34" charset="0"/>
              </a:rPr>
              <a:t>Dezvoltarea RNMCA prin achiziţionarea de echipamente de monitorizare a poluanților și instalarea lor în amplasamente noi și achiziţia de echipamente de monitorizare a unor poluanți noi, pentru care până în acest moment nu există determinări;</a:t>
            </a:r>
            <a:endParaRPr lang="en-US" sz="3200" dirty="0">
              <a:latin typeface="Calibri" panose="020F0502020204030204" pitchFamily="34" charset="0"/>
            </a:endParaRPr>
          </a:p>
          <a:p>
            <a:pPr lvl="0"/>
            <a:r>
              <a:rPr lang="ro-RO" sz="2800" dirty="0">
                <a:latin typeface="Calibri" panose="020F0502020204030204" pitchFamily="34" charset="0"/>
              </a:rPr>
              <a:t>Dezvoltarea unui sistem de prognoză şi inventariere a emisiilor de poluanţi în aer;</a:t>
            </a:r>
            <a:endParaRPr lang="en-US" sz="3200" dirty="0">
              <a:latin typeface="Calibri" panose="020F0502020204030204" pitchFamily="34" charset="0"/>
            </a:endParaRPr>
          </a:p>
          <a:p>
            <a:pPr lvl="0"/>
            <a:r>
              <a:rPr lang="ro-RO" sz="2800" dirty="0">
                <a:latin typeface="Calibri" panose="020F0502020204030204" pitchFamily="34" charset="0"/>
              </a:rPr>
              <a:t>Dezvoltarea unei baze de date în conformitate cu cerinţele directivei INSPIRE, privind inventarierea poluanților emiși în aer.</a:t>
            </a:r>
            <a:endParaRPr lang="en-US" sz="3200" dirty="0">
              <a:latin typeface="Calibri" panose="020F0502020204030204" pitchFamily="34" charset="0"/>
            </a:endParaRPr>
          </a:p>
          <a:p>
            <a:pPr marL="109728" indent="0">
              <a:buNone/>
            </a:pPr>
            <a:r>
              <a:rPr lang="ro-RO" sz="2800" b="1" i="1" dirty="0">
                <a:latin typeface="Calibri" panose="020F0502020204030204" pitchFamily="34" charset="0"/>
              </a:rPr>
              <a:t>Potențiali beneficiari</a:t>
            </a:r>
            <a:endParaRPr lang="en-US" sz="3200" b="1" dirty="0">
              <a:latin typeface="Calibri" panose="020F0502020204030204" pitchFamily="34" charset="0"/>
            </a:endParaRPr>
          </a:p>
          <a:p>
            <a:pPr lvl="0"/>
            <a:r>
              <a:rPr lang="ro-RO" sz="2800" dirty="0">
                <a:latin typeface="Calibri" panose="020F0502020204030204" pitchFamily="34" charset="0"/>
              </a:rPr>
              <a:t>Ministerul Mediului, Apelor şi Pădurilor</a:t>
            </a:r>
            <a:endParaRPr lang="en-US" sz="3200" dirty="0">
              <a:latin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o-RO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Mediu –biodiversitate, aerul și situri contaminate (I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I</a:t>
            </a:r>
            <a:r>
              <a:rPr lang="ro-RO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096557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109728" indent="0">
              <a:buNone/>
            </a:pPr>
            <a:r>
              <a:rPr lang="ro-RO" sz="2100" b="1" dirty="0">
                <a:latin typeface="Calibri" panose="020F0502020204030204" pitchFamily="34" charset="0"/>
              </a:rPr>
              <a:t>Axa Prioritară 6 - Promovarea energiei curate şi eficienţei energetice în vederea susținerii unei economii cu emisii scăzute de carbon</a:t>
            </a:r>
            <a:endParaRPr lang="en-US" sz="2100" dirty="0">
              <a:latin typeface="Calibri" panose="020F0502020204030204" pitchFamily="34" charset="0"/>
            </a:endParaRPr>
          </a:p>
          <a:p>
            <a:pPr marL="109728" indent="0">
              <a:buNone/>
            </a:pPr>
            <a:r>
              <a:rPr lang="en-US" sz="2100" dirty="0" smtClean="0">
                <a:latin typeface="Calibri" panose="020F0502020204030204" pitchFamily="34" charset="0"/>
              </a:rPr>
              <a:t>	</a:t>
            </a:r>
            <a:r>
              <a:rPr lang="ro-RO" sz="2100" dirty="0" smtClean="0">
                <a:latin typeface="Calibri" panose="020F0502020204030204" pitchFamily="34" charset="0"/>
              </a:rPr>
              <a:t>Suma </a:t>
            </a:r>
            <a:r>
              <a:rPr lang="ro-RO" sz="2100" dirty="0">
                <a:latin typeface="Calibri" panose="020F0502020204030204" pitchFamily="34" charset="0"/>
              </a:rPr>
              <a:t>alocată - 197.329.787,00 Euro</a:t>
            </a:r>
            <a:endParaRPr lang="en-US" sz="2100" dirty="0">
              <a:latin typeface="Calibri" panose="020F0502020204030204" pitchFamily="34" charset="0"/>
            </a:endParaRPr>
          </a:p>
          <a:p>
            <a:pPr marL="109728" indent="0">
              <a:buNone/>
            </a:pPr>
            <a:r>
              <a:rPr lang="ro-RO" sz="2100" b="1" dirty="0">
                <a:latin typeface="Calibri" panose="020F0502020204030204" pitchFamily="34" charset="0"/>
              </a:rPr>
              <a:t>Obiective specifice</a:t>
            </a:r>
            <a:endParaRPr lang="en-US" sz="2100" dirty="0">
              <a:latin typeface="Calibri" panose="020F0502020204030204" pitchFamily="34" charset="0"/>
            </a:endParaRPr>
          </a:p>
          <a:p>
            <a:r>
              <a:rPr lang="ro-RO" sz="2100" b="1" i="1" dirty="0">
                <a:latin typeface="Calibri" panose="020F0502020204030204" pitchFamily="34" charset="0"/>
              </a:rPr>
              <a:t>6.1 Creşterea producţiei de energie din resurse regenerabile mai puţin exploatate (biomasă, biogaz, geotermal)</a:t>
            </a:r>
            <a:endParaRPr lang="en-US" sz="2100" dirty="0">
              <a:latin typeface="Calibri" panose="020F0502020204030204" pitchFamily="34" charset="0"/>
            </a:endParaRPr>
          </a:p>
          <a:p>
            <a:pPr marL="109728" indent="0">
              <a:buNone/>
            </a:pPr>
            <a:r>
              <a:rPr lang="ro-RO" sz="2100" b="1" i="1" dirty="0">
                <a:latin typeface="Calibri" panose="020F0502020204030204" pitchFamily="34" charset="0"/>
              </a:rPr>
              <a:t>Acțiuni</a:t>
            </a:r>
            <a:endParaRPr lang="en-US" sz="2100" b="1" dirty="0">
              <a:latin typeface="Calibri" panose="020F0502020204030204" pitchFamily="34" charset="0"/>
            </a:endParaRPr>
          </a:p>
          <a:p>
            <a:pPr lvl="0"/>
            <a:r>
              <a:rPr lang="ro-RO" sz="2100" dirty="0">
                <a:latin typeface="Calibri" panose="020F0502020204030204" pitchFamily="34" charset="0"/>
              </a:rPr>
              <a:t>Realizarea şi/sau modernizarea capacităţilor de producţie a energiei electrice şi/sau termice din biomasă şi biogaz:</a:t>
            </a:r>
            <a:endParaRPr lang="en-US" sz="2100" dirty="0">
              <a:latin typeface="Calibri" panose="020F0502020204030204" pitchFamily="34" charset="0"/>
            </a:endParaRPr>
          </a:p>
          <a:p>
            <a:pPr lvl="0"/>
            <a:r>
              <a:rPr lang="ro-RO" sz="2100" dirty="0">
                <a:latin typeface="Calibri" panose="020F0502020204030204" pitchFamily="34" charset="0"/>
              </a:rPr>
              <a:t>Realizarea şi modernizarea capacităţilor de producţie a energiei termice pe bază de energie geotermale</a:t>
            </a:r>
            <a:endParaRPr lang="en-US" sz="2100" dirty="0">
              <a:latin typeface="Calibri" panose="020F0502020204030204" pitchFamily="34" charset="0"/>
            </a:endParaRPr>
          </a:p>
          <a:p>
            <a:pPr lvl="0"/>
            <a:r>
              <a:rPr lang="ro-RO" sz="2100" dirty="0">
                <a:latin typeface="Calibri" panose="020F0502020204030204" pitchFamily="34" charset="0"/>
              </a:rPr>
              <a:t>Sprijinirea investiţiilor în extinderea şi modernizarea reţelelor de distribuţie a energiei electrice, în scopul preluării energiei produse din resurse regenerabile în condiţii de siguranţă a funcţionării SEN</a:t>
            </a:r>
            <a:endParaRPr lang="en-US" sz="2100" dirty="0">
              <a:latin typeface="Calibri" panose="020F0502020204030204" pitchFamily="34" charset="0"/>
            </a:endParaRPr>
          </a:p>
          <a:p>
            <a:pPr marL="109728" indent="0">
              <a:buNone/>
            </a:pPr>
            <a:r>
              <a:rPr lang="ro-RO" sz="2100" b="1" i="1" dirty="0">
                <a:latin typeface="Calibri" panose="020F0502020204030204" pitchFamily="34" charset="0"/>
              </a:rPr>
              <a:t>Potențiali beneficiari</a:t>
            </a:r>
            <a:endParaRPr lang="en-US" sz="2100" b="1" dirty="0">
              <a:latin typeface="Calibri" panose="020F0502020204030204" pitchFamily="34" charset="0"/>
            </a:endParaRPr>
          </a:p>
          <a:p>
            <a:pPr lvl="0"/>
            <a:r>
              <a:rPr lang="ro-RO" sz="2100" dirty="0">
                <a:latin typeface="Calibri" panose="020F0502020204030204" pitchFamily="34" charset="0"/>
              </a:rPr>
              <a:t>Unităţi administrativ teritoriale în raza cărora există potenţial de utilizare a resurselor de energie regenerabile de tip geotermal sau biomasă/biogaz</a:t>
            </a:r>
            <a:endParaRPr lang="en-US" sz="2100" dirty="0">
              <a:latin typeface="Calibri" panose="020F0502020204030204" pitchFamily="34" charset="0"/>
            </a:endParaRPr>
          </a:p>
          <a:p>
            <a:pPr lvl="0"/>
            <a:r>
              <a:rPr lang="ro-RO" sz="2100" dirty="0">
                <a:latin typeface="Calibri" panose="020F0502020204030204" pitchFamily="34" charset="0"/>
              </a:rPr>
              <a:t>Societăţi comerciale care au ca activitate producerea de energie în scopul comercializării.</a:t>
            </a:r>
            <a:endParaRPr lang="en-US" sz="2100" dirty="0">
              <a:latin typeface="Calibri" panose="020F0502020204030204" pitchFamily="34" charset="0"/>
            </a:endParaRP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o-RO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Energie curată și eficiență energetică (I)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940532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ro-RO" b="1" i="1" dirty="0">
                <a:latin typeface="Calibri" panose="020F0502020204030204" pitchFamily="34" charset="0"/>
              </a:rPr>
              <a:t>6.2 Reducerea consumului de energie la nivelul consumatorilor industriali</a:t>
            </a:r>
            <a:endParaRPr lang="en-US" dirty="0">
              <a:latin typeface="Calibri" panose="020F0502020204030204" pitchFamily="34" charset="0"/>
            </a:endParaRPr>
          </a:p>
          <a:p>
            <a:pPr marL="109728" indent="0">
              <a:buNone/>
            </a:pPr>
            <a:r>
              <a:rPr lang="ro-RO" b="1" i="1" dirty="0">
                <a:latin typeface="Calibri" panose="020F0502020204030204" pitchFamily="34" charset="0"/>
              </a:rPr>
              <a:t>Acțiuni</a:t>
            </a:r>
            <a:endParaRPr lang="en-US" b="1" dirty="0">
              <a:latin typeface="Calibri" panose="020F0502020204030204" pitchFamily="34" charset="0"/>
            </a:endParaRPr>
          </a:p>
          <a:p>
            <a:pPr lvl="0"/>
            <a:r>
              <a:rPr lang="ro-RO" dirty="0">
                <a:latin typeface="Calibri" panose="020F0502020204030204" pitchFamily="34" charset="0"/>
              </a:rPr>
              <a:t>Implementarea unor sisteme de monitorizare a consumurilor de energie la consumatorii industriali</a:t>
            </a:r>
            <a:endParaRPr lang="en-US" dirty="0">
              <a:latin typeface="Calibri" panose="020F0502020204030204" pitchFamily="34" charset="0"/>
            </a:endParaRPr>
          </a:p>
          <a:p>
            <a:pPr marL="109728" indent="0">
              <a:buNone/>
            </a:pPr>
            <a:r>
              <a:rPr lang="ro-RO" b="1" i="1" dirty="0">
                <a:latin typeface="Calibri" panose="020F0502020204030204" pitchFamily="34" charset="0"/>
              </a:rPr>
              <a:t>Potențiali beneficiari</a:t>
            </a:r>
            <a:endParaRPr lang="en-US" b="1" dirty="0">
              <a:latin typeface="Calibri" panose="020F0502020204030204" pitchFamily="34" charset="0"/>
            </a:endParaRPr>
          </a:p>
          <a:p>
            <a:pPr lvl="0"/>
            <a:r>
              <a:rPr lang="ro-RO" dirty="0">
                <a:latin typeface="Calibri" panose="020F0502020204030204" pitchFamily="34" charset="0"/>
              </a:rPr>
              <a:t>Societăţi comerciale din industrie, cu consumuri de peste 1.000 tep/an (definite drept mari consumatori de energie, conform ANRE), pentru care trebuie implementate aceste sisteme în vederea identificării rapide a soluţiilor imediate de reducere a consumurilor şi pentru care trebuie să existe un instrument puternic de cuantificare a efectelor pozitive a aplicării măsurilor de creştere a eficienţei energetice.</a:t>
            </a:r>
            <a:endParaRPr lang="en-US" dirty="0">
              <a:latin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o-RO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Energie curată și eficiență energetică </a:t>
            </a:r>
            <a:r>
              <a:rPr lang="ro-RO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(</a:t>
            </a:r>
            <a:r>
              <a:rPr lang="en-US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I</a:t>
            </a:r>
            <a:r>
              <a:rPr lang="ro-RO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I</a:t>
            </a:r>
            <a:r>
              <a:rPr lang="ro-RO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089052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109728" indent="0">
              <a:buNone/>
            </a:pPr>
            <a:r>
              <a:rPr lang="ro-RO" b="1" i="1" dirty="0">
                <a:latin typeface="Calibri" panose="020F0502020204030204" pitchFamily="34" charset="0"/>
              </a:rPr>
              <a:t>6.3 Reducerea consumului mediu de energie electrică la nivelul locuinţelor</a:t>
            </a:r>
            <a:endParaRPr lang="en-US" dirty="0">
              <a:latin typeface="Calibri" panose="020F0502020204030204" pitchFamily="34" charset="0"/>
            </a:endParaRPr>
          </a:p>
          <a:p>
            <a:pPr marL="109728" indent="0">
              <a:buNone/>
            </a:pPr>
            <a:r>
              <a:rPr lang="ro-RO" b="1" i="1" dirty="0">
                <a:latin typeface="Calibri" panose="020F0502020204030204" pitchFamily="34" charset="0"/>
              </a:rPr>
              <a:t>Acțiuni</a:t>
            </a:r>
            <a:endParaRPr lang="en-US" b="1" dirty="0">
              <a:latin typeface="Calibri" panose="020F0502020204030204" pitchFamily="34" charset="0"/>
            </a:endParaRPr>
          </a:p>
          <a:p>
            <a:pPr lvl="0"/>
            <a:r>
              <a:rPr lang="ro-RO" dirty="0">
                <a:latin typeface="Calibri" panose="020F0502020204030204" pitchFamily="34" charset="0"/>
              </a:rPr>
              <a:t>Implementarea distribuţiei inteligente într-o zonă omogenă de consumatori casnici de energie electrică (proiecte demonstrative la nivelul regiunilor acoperite de operatorii de distribuție concesionari)</a:t>
            </a:r>
            <a:endParaRPr lang="en-US" dirty="0">
              <a:latin typeface="Calibri" panose="020F0502020204030204" pitchFamily="34" charset="0"/>
            </a:endParaRPr>
          </a:p>
          <a:p>
            <a:pPr marL="109728" indent="0">
              <a:buNone/>
            </a:pPr>
            <a:r>
              <a:rPr lang="ro-RO" b="1" i="1" dirty="0">
                <a:latin typeface="Calibri" panose="020F0502020204030204" pitchFamily="34" charset="0"/>
              </a:rPr>
              <a:t>Potențiali beneficiari</a:t>
            </a:r>
            <a:endParaRPr lang="en-US" b="1" dirty="0">
              <a:latin typeface="Calibri" panose="020F0502020204030204" pitchFamily="34" charset="0"/>
            </a:endParaRPr>
          </a:p>
          <a:p>
            <a:pPr lvl="0"/>
            <a:r>
              <a:rPr lang="ro-RO" dirty="0">
                <a:latin typeface="Calibri" panose="020F0502020204030204" pitchFamily="34" charset="0"/>
              </a:rPr>
              <a:t>Operatorii de distribuţie concesionari ai serviciului public de energie electrică, care se supun obligaţiilor de implementare a contorizării inteligente în proporţie de 80% până în 2020 (conform Ordinului ANRE nr. 145/2014 privind implementarea sistemelor de măsurare inteligentă a energiei electrice).</a:t>
            </a:r>
            <a:endParaRPr lang="en-US" dirty="0">
              <a:latin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o-RO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Energie curată și eficiență energetică (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I</a:t>
            </a:r>
            <a:r>
              <a:rPr lang="ro-RO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I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I</a:t>
            </a:r>
            <a:r>
              <a:rPr lang="ro-RO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810706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332</TotalTime>
  <Words>884</Words>
  <Application>Microsoft Office PowerPoint</Application>
  <PresentationFormat>On-screen Show (4:3)</PresentationFormat>
  <Paragraphs>107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Calibri</vt:lpstr>
      <vt:lpstr>Lucida Sans Unicode</vt:lpstr>
      <vt:lpstr>Times New Roman</vt:lpstr>
      <vt:lpstr>Verdana</vt:lpstr>
      <vt:lpstr>Wingdings</vt:lpstr>
      <vt:lpstr>Wingdings 2</vt:lpstr>
      <vt:lpstr>Wingdings 3</vt:lpstr>
      <vt:lpstr>Concourse</vt:lpstr>
      <vt:lpstr>Programul Operațional Infrastructură Mare 2014-2020</vt:lpstr>
      <vt:lpstr>Programul Operațional Infrastructură Mare (I)</vt:lpstr>
      <vt:lpstr>Programul Operațional Infrastructură Mare (II)</vt:lpstr>
      <vt:lpstr> Programul Operațional Infrastructură Mare (II)</vt:lpstr>
      <vt:lpstr>Mediu –biodiversitate, aerul și situri contaminate (I)</vt:lpstr>
      <vt:lpstr>Mediu –biodiversitate, aerul și situri contaminate (II)</vt:lpstr>
      <vt:lpstr>Energie curată și eficiență energetică (I)</vt:lpstr>
      <vt:lpstr>Energie curată și eficiență energetică (II)</vt:lpstr>
      <vt:lpstr>Energie curată și eficiență energetică (III)</vt:lpstr>
      <vt:lpstr>Energie curată și eficiență energetică (IV)</vt:lpstr>
      <vt:lpstr>Energie curată și eficiență energetică (V)</vt:lpstr>
      <vt:lpstr> Infrastructură energetică</vt:lpstr>
      <vt:lpstr>AM POIM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Programul Operațional Infrastructură Mare 2014-2020</dc:title>
  <dc:creator>Delia Ionica</dc:creator>
  <cp:lastModifiedBy>admin</cp:lastModifiedBy>
  <cp:revision>39</cp:revision>
  <dcterms:created xsi:type="dcterms:W3CDTF">2015-09-27T17:12:21Z</dcterms:created>
  <dcterms:modified xsi:type="dcterms:W3CDTF">2016-02-24T20:57:13Z</dcterms:modified>
</cp:coreProperties>
</file>